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Core Sans NR 65 Bold" charset="1" panose="020F0703030302020204"/>
      <p:regular r:id="rId16"/>
    </p:embeddedFont>
    <p:embeddedFont>
      <p:font typeface="Core Sans A" charset="1" panose="020B0503030302020204"/>
      <p:regular r:id="rId19"/>
    </p:embeddedFont>
    <p:embeddedFont>
      <p:font typeface="Core Sans A Bold" charset="1" panose="020B08030303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notesMasters/notesMaster1.xml" Type="http://schemas.openxmlformats.org/officeDocument/2006/relationships/notesMaster"/><Relationship Id="rId14" Target="theme/theme2.xml" Type="http://schemas.openxmlformats.org/officeDocument/2006/relationships/theme"/><Relationship Id="rId15" Target="notesSlides/notesSlide1.xml" Type="http://schemas.openxmlformats.org/officeDocument/2006/relationships/notesSlide"/><Relationship Id="rId16" Target="fonts/font16.fntdata" Type="http://schemas.openxmlformats.org/officeDocument/2006/relationships/font"/><Relationship Id="rId17" Target="notesSlides/notesSlide2.xml" Type="http://schemas.openxmlformats.org/officeDocument/2006/relationships/notesSlide"/><Relationship Id="rId18" Target="notesSlides/notesSlide3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Slides/notesSlide4.xml" Type="http://schemas.openxmlformats.org/officeDocument/2006/relationships/notesSlide"/><Relationship Id="rId21" Target="notesSlides/notesSlide5.xml" Type="http://schemas.openxmlformats.org/officeDocument/2006/relationships/notesSlide"/><Relationship Id="rId22" Target="fonts/font22.fntdata" Type="http://schemas.openxmlformats.org/officeDocument/2006/relationships/font"/><Relationship Id="rId23" Target="notesSlides/notesSlide6.xml" Type="http://schemas.openxmlformats.org/officeDocument/2006/relationships/notesSlide"/><Relationship Id="rId24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752349" cy="10287000"/>
            <a:chOff x="0" y="0"/>
            <a:chExt cx="14336465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3364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4336464">
                  <a:moveTo>
                    <a:pt x="0" y="0"/>
                  </a:moveTo>
                  <a:lnTo>
                    <a:pt x="14336464" y="0"/>
                  </a:lnTo>
                  <a:lnTo>
                    <a:pt x="143364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8E9D6">
                <a:alpha val="4980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73645" y="3608601"/>
            <a:ext cx="7953855" cy="5166061"/>
            <a:chOff x="0" y="0"/>
            <a:chExt cx="10605140" cy="6888082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0"/>
              <a:ext cx="10605140" cy="5191090"/>
              <a:chOff x="0" y="0"/>
              <a:chExt cx="10605140" cy="5191090"/>
            </a:xfrm>
          </p:grpSpPr>
          <p:sp>
            <p:nvSpPr>
              <p:cNvPr name="Freeform 6" id="6" descr="A green and white logo  Description automatically generated"/>
              <p:cNvSpPr/>
              <p:nvPr/>
            </p:nvSpPr>
            <p:spPr>
              <a:xfrm flipH="false" flipV="false" rot="0">
                <a:off x="0" y="0"/>
                <a:ext cx="10605135" cy="5191125"/>
              </a:xfrm>
              <a:custGeom>
                <a:avLst/>
                <a:gdLst/>
                <a:ahLst/>
                <a:cxnLst/>
                <a:rect r="r" b="b" t="t" l="l"/>
                <a:pathLst>
                  <a:path h="5191125" w="10605135">
                    <a:moveTo>
                      <a:pt x="0" y="0"/>
                    </a:moveTo>
                    <a:lnTo>
                      <a:pt x="10605135" y="0"/>
                    </a:lnTo>
                    <a:lnTo>
                      <a:pt x="10605135" y="5191125"/>
                    </a:lnTo>
                    <a:lnTo>
                      <a:pt x="0" y="51911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04584" t="-89217" r="-101459" b="-162474"/>
                </a:stretch>
              </a:blip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2957802" y="5191090"/>
              <a:ext cx="4689536" cy="1696992"/>
              <a:chOff x="0" y="0"/>
              <a:chExt cx="4689536" cy="1696992"/>
            </a:xfrm>
          </p:grpSpPr>
          <p:sp>
            <p:nvSpPr>
              <p:cNvPr name="Freeform 8" id="8" descr="A green and white logo  Description automatically generated"/>
              <p:cNvSpPr/>
              <p:nvPr/>
            </p:nvSpPr>
            <p:spPr>
              <a:xfrm flipH="false" flipV="false" rot="0">
                <a:off x="0" y="0"/>
                <a:ext cx="4689475" cy="1696974"/>
              </a:xfrm>
              <a:custGeom>
                <a:avLst/>
                <a:gdLst/>
                <a:ahLst/>
                <a:cxnLst/>
                <a:rect r="r" b="b" t="t" l="l"/>
                <a:pathLst>
                  <a:path h="1696974" w="4689475">
                    <a:moveTo>
                      <a:pt x="0" y="0"/>
                    </a:moveTo>
                    <a:lnTo>
                      <a:pt x="4689475" y="0"/>
                    </a:lnTo>
                    <a:lnTo>
                      <a:pt x="4689475" y="1696974"/>
                    </a:lnTo>
                    <a:lnTo>
                      <a:pt x="0" y="16969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04585" t="-262798" r="-101462" b="-112932"/>
                </a:stretch>
              </a:blipFill>
            </p:spPr>
          </p:sp>
        </p:grpSp>
      </p:grpSp>
      <p:sp>
        <p:nvSpPr>
          <p:cNvPr name="TextBox 9" id="9"/>
          <p:cNvSpPr txBox="true"/>
          <p:nvPr/>
        </p:nvSpPr>
        <p:spPr>
          <a:xfrm rot="0">
            <a:off x="1668809" y="1212710"/>
            <a:ext cx="7563528" cy="169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0"/>
              </a:lnSpc>
            </a:pPr>
            <a:r>
              <a:rPr lang="en-US" sz="5261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Af hverju ættir þú að velja Svansvottað?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80577" y="2461791"/>
            <a:ext cx="5829362" cy="2207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m</a:t>
            </a:r>
            <a:r>
              <a:rPr lang="en-US" sz="42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eð því að velja Svansvottað gerir þú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betur fyrir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02580" y="5076825"/>
            <a:ext cx="5707359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>
                <a:solidFill>
                  <a:srgbClr val="019A43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umhverfið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02580" y="5910580"/>
            <a:ext cx="5829362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og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802580" y="6565900"/>
            <a:ext cx="5707359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>
                <a:solidFill>
                  <a:srgbClr val="019A43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heilsuna</a:t>
            </a:r>
          </a:p>
        </p:txBody>
      </p:sp>
      <p:grpSp>
        <p:nvGrpSpPr>
          <p:cNvPr name="Group 14" id="14"/>
          <p:cNvGrpSpPr/>
          <p:nvPr/>
        </p:nvGrpSpPr>
        <p:grpSpPr>
          <a:xfrm rot="5400000">
            <a:off x="9071672" y="4018850"/>
            <a:ext cx="2570629" cy="2249301"/>
            <a:chOff x="0" y="0"/>
            <a:chExt cx="812800" cy="7112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3F4E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59257" y="0"/>
            <a:ext cx="9828743" cy="10287000"/>
            <a:chOff x="0" y="0"/>
            <a:chExt cx="1310499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10499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104991">
                  <a:moveTo>
                    <a:pt x="0" y="0"/>
                  </a:moveTo>
                  <a:lnTo>
                    <a:pt x="13104991" y="0"/>
                  </a:lnTo>
                  <a:lnTo>
                    <a:pt x="1310499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8E9D6">
                <a:alpha val="4980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7418778" y="4018850"/>
            <a:ext cx="2570629" cy="2249301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3F4E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268953" y="3302000"/>
            <a:ext cx="5730261" cy="361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5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Svanurinn er opinbert umhverfismerki</a:t>
            </a:r>
            <a:r>
              <a:rPr lang="en-US" sz="5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 Norðurlandanna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386259" y="477727"/>
            <a:ext cx="7873041" cy="9136655"/>
            <a:chOff x="0" y="0"/>
            <a:chExt cx="10497388" cy="12182207"/>
          </a:xfrm>
        </p:grpSpPr>
        <p:sp>
          <p:nvSpPr>
            <p:cNvPr name="Freeform 9" id="9"/>
            <p:cNvSpPr/>
            <p:nvPr/>
          </p:nvSpPr>
          <p:spPr>
            <a:xfrm flipH="false" flipV="false" rot="468303">
              <a:off x="2015920" y="1200698"/>
              <a:ext cx="7804640" cy="10500199"/>
            </a:xfrm>
            <a:custGeom>
              <a:avLst/>
              <a:gdLst/>
              <a:ahLst/>
              <a:cxnLst/>
              <a:rect r="r" b="b" t="t" l="l"/>
              <a:pathLst>
                <a:path h="10500199" w="7804640">
                  <a:moveTo>
                    <a:pt x="0" y="0"/>
                  </a:moveTo>
                  <a:lnTo>
                    <a:pt x="7804640" y="0"/>
                  </a:lnTo>
                  <a:lnTo>
                    <a:pt x="7804640" y="10500199"/>
                  </a:lnTo>
                  <a:lnTo>
                    <a:pt x="0" y="10500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5974" t="0" r="-81809" b="-99039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473839">
              <a:off x="174858" y="211358"/>
              <a:ext cx="3267843" cy="2770842"/>
            </a:xfrm>
            <a:custGeom>
              <a:avLst/>
              <a:gdLst/>
              <a:ahLst/>
              <a:cxnLst/>
              <a:rect r="r" b="b" t="t" l="l"/>
              <a:pathLst>
                <a:path h="2770842" w="3267843">
                  <a:moveTo>
                    <a:pt x="0" y="0"/>
                  </a:moveTo>
                  <a:lnTo>
                    <a:pt x="3267843" y="0"/>
                  </a:lnTo>
                  <a:lnTo>
                    <a:pt x="3267843" y="2770842"/>
                  </a:lnTo>
                  <a:lnTo>
                    <a:pt x="0" y="2770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-55598" r="-539551" b="-598668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620286" y="6858000"/>
              <a:ext cx="1376300" cy="1379827"/>
            </a:xfrm>
            <a:custGeom>
              <a:avLst/>
              <a:gdLst/>
              <a:ahLst/>
              <a:cxnLst/>
              <a:rect r="r" b="b" t="t" l="l"/>
              <a:pathLst>
                <a:path h="1379827" w="1376300">
                  <a:moveTo>
                    <a:pt x="0" y="0"/>
                  </a:moveTo>
                  <a:lnTo>
                    <a:pt x="1376300" y="0"/>
                  </a:lnTo>
                  <a:lnTo>
                    <a:pt x="1376300" y="1379827"/>
                  </a:lnTo>
                  <a:lnTo>
                    <a:pt x="0" y="1379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71" r="0" b="-171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705644" y="9881916"/>
              <a:ext cx="1376064" cy="1379827"/>
            </a:xfrm>
            <a:custGeom>
              <a:avLst/>
              <a:gdLst/>
              <a:ahLst/>
              <a:cxnLst/>
              <a:rect r="r" b="b" t="t" l="l"/>
              <a:pathLst>
                <a:path h="1379827" w="1376064">
                  <a:moveTo>
                    <a:pt x="0" y="0"/>
                  </a:moveTo>
                  <a:lnTo>
                    <a:pt x="1376064" y="0"/>
                  </a:lnTo>
                  <a:lnTo>
                    <a:pt x="1376064" y="1379827"/>
                  </a:lnTo>
                  <a:lnTo>
                    <a:pt x="0" y="1379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71" r="0" b="-171"/>
              </a:stretch>
            </a:blipFill>
          </p:spPr>
        </p:sp>
        <p:grpSp>
          <p:nvGrpSpPr>
            <p:cNvPr name="Group 13" id="13"/>
            <p:cNvGrpSpPr/>
            <p:nvPr/>
          </p:nvGrpSpPr>
          <p:grpSpPr>
            <a:xfrm rot="0">
              <a:off x="4958772" y="9632235"/>
              <a:ext cx="1407143" cy="1402335"/>
              <a:chOff x="0" y="0"/>
              <a:chExt cx="815587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5587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5587">
                    <a:moveTo>
                      <a:pt x="407793" y="0"/>
                    </a:moveTo>
                    <a:cubicBezTo>
                      <a:pt x="182575" y="0"/>
                      <a:pt x="0" y="181951"/>
                      <a:pt x="0" y="406400"/>
                    </a:cubicBezTo>
                    <a:cubicBezTo>
                      <a:pt x="0" y="630849"/>
                      <a:pt x="182575" y="812800"/>
                      <a:pt x="407793" y="812800"/>
                    </a:cubicBezTo>
                    <a:cubicBezTo>
                      <a:pt x="633011" y="812800"/>
                      <a:pt x="815587" y="630849"/>
                      <a:pt x="815587" y="406400"/>
                    </a:cubicBezTo>
                    <a:cubicBezTo>
                      <a:pt x="815587" y="181951"/>
                      <a:pt x="633011" y="0"/>
                      <a:pt x="40779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461" y="38100"/>
                <a:ext cx="662664" cy="698500"/>
              </a:xfrm>
              <a:prstGeom prst="rect">
                <a:avLst/>
              </a:prstGeom>
            </p:spPr>
            <p:txBody>
              <a:bodyPr anchor="ctr" rtlCol="false" tIns="25683" lIns="25683" bIns="25683" rIns="25683"/>
              <a:lstStyle/>
              <a:p>
                <a:pPr algn="ctr">
                  <a:lnSpc>
                    <a:spcPts val="2128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5080479" y="9649764"/>
              <a:ext cx="1163730" cy="1251703"/>
            </a:xfrm>
            <a:custGeom>
              <a:avLst/>
              <a:gdLst/>
              <a:ahLst/>
              <a:cxnLst/>
              <a:rect r="r" b="b" t="t" l="l"/>
              <a:pathLst>
                <a:path h="1251703" w="1163730">
                  <a:moveTo>
                    <a:pt x="0" y="0"/>
                  </a:moveTo>
                  <a:lnTo>
                    <a:pt x="1163730" y="0"/>
                  </a:lnTo>
                  <a:lnTo>
                    <a:pt x="1163730" y="1251704"/>
                  </a:lnTo>
                  <a:lnTo>
                    <a:pt x="0" y="1251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71" r="0" b="-171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0">
              <a:off x="1548117" y="7450344"/>
              <a:ext cx="1357652" cy="1353013"/>
              <a:chOff x="0" y="0"/>
              <a:chExt cx="815587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5587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5587">
                    <a:moveTo>
                      <a:pt x="407793" y="0"/>
                    </a:moveTo>
                    <a:cubicBezTo>
                      <a:pt x="182575" y="0"/>
                      <a:pt x="0" y="181951"/>
                      <a:pt x="0" y="406400"/>
                    </a:cubicBezTo>
                    <a:cubicBezTo>
                      <a:pt x="0" y="630849"/>
                      <a:pt x="182575" y="812800"/>
                      <a:pt x="407793" y="812800"/>
                    </a:cubicBezTo>
                    <a:cubicBezTo>
                      <a:pt x="633011" y="812800"/>
                      <a:pt x="815587" y="630849"/>
                      <a:pt x="815587" y="406400"/>
                    </a:cubicBezTo>
                    <a:cubicBezTo>
                      <a:pt x="815587" y="181951"/>
                      <a:pt x="633011" y="0"/>
                      <a:pt x="40779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461" y="38100"/>
                <a:ext cx="662664" cy="698500"/>
              </a:xfrm>
              <a:prstGeom prst="rect">
                <a:avLst/>
              </a:prstGeom>
            </p:spPr>
            <p:txBody>
              <a:bodyPr anchor="ctr" rtlCol="false" tIns="24780" lIns="24780" bIns="24780" rIns="24780"/>
              <a:lstStyle/>
              <a:p>
                <a:pPr algn="ctr">
                  <a:lnSpc>
                    <a:spcPts val="2128"/>
                  </a:lnSpc>
                </a:pPr>
              </a:p>
            </p:txBody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1529469" y="7406979"/>
              <a:ext cx="1332787" cy="1515995"/>
            </a:xfrm>
            <a:custGeom>
              <a:avLst/>
              <a:gdLst/>
              <a:ahLst/>
              <a:cxnLst/>
              <a:rect r="r" b="b" t="t" l="l"/>
              <a:pathLst>
                <a:path h="1515995" w="1332787">
                  <a:moveTo>
                    <a:pt x="0" y="0"/>
                  </a:moveTo>
                  <a:lnTo>
                    <a:pt x="1332787" y="0"/>
                  </a:lnTo>
                  <a:lnTo>
                    <a:pt x="1332787" y="1515996"/>
                  </a:lnTo>
                  <a:lnTo>
                    <a:pt x="0" y="1515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02387" t="-10817" r="-106436" b="0"/>
              </a:stretch>
            </a:blipFill>
          </p:spPr>
        </p:sp>
        <p:grpSp>
          <p:nvGrpSpPr>
            <p:cNvPr name="Group 21" id="21"/>
            <p:cNvGrpSpPr/>
            <p:nvPr/>
          </p:nvGrpSpPr>
          <p:grpSpPr>
            <a:xfrm rot="0">
              <a:off x="1743073" y="1787065"/>
              <a:ext cx="1338635" cy="1334061"/>
              <a:chOff x="0" y="0"/>
              <a:chExt cx="815587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5587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5587">
                    <a:moveTo>
                      <a:pt x="407793" y="0"/>
                    </a:moveTo>
                    <a:cubicBezTo>
                      <a:pt x="182575" y="0"/>
                      <a:pt x="0" y="181951"/>
                      <a:pt x="0" y="406400"/>
                    </a:cubicBezTo>
                    <a:cubicBezTo>
                      <a:pt x="0" y="630849"/>
                      <a:pt x="182575" y="812800"/>
                      <a:pt x="407793" y="812800"/>
                    </a:cubicBezTo>
                    <a:cubicBezTo>
                      <a:pt x="633011" y="812800"/>
                      <a:pt x="815587" y="630849"/>
                      <a:pt x="815587" y="406400"/>
                    </a:cubicBezTo>
                    <a:cubicBezTo>
                      <a:pt x="815587" y="181951"/>
                      <a:pt x="633011" y="0"/>
                      <a:pt x="40779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461" y="38100"/>
                <a:ext cx="662664" cy="698500"/>
              </a:xfrm>
              <a:prstGeom prst="rect">
                <a:avLst/>
              </a:prstGeom>
            </p:spPr>
            <p:txBody>
              <a:bodyPr anchor="ctr" rtlCol="false" tIns="24433" lIns="24433" bIns="24433" rIns="24433"/>
              <a:lstStyle/>
              <a:p>
                <a:pPr algn="ctr">
                  <a:lnSpc>
                    <a:spcPts val="2128"/>
                  </a:lnSpc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1811237" y="1696098"/>
              <a:ext cx="1202308" cy="1515995"/>
            </a:xfrm>
            <a:custGeom>
              <a:avLst/>
              <a:gdLst/>
              <a:ahLst/>
              <a:cxnLst/>
              <a:rect r="r" b="b" t="t" l="l"/>
              <a:pathLst>
                <a:path h="1515995" w="1202308">
                  <a:moveTo>
                    <a:pt x="0" y="0"/>
                  </a:moveTo>
                  <a:lnTo>
                    <a:pt x="1202308" y="0"/>
                  </a:lnTo>
                  <a:lnTo>
                    <a:pt x="1202308" y="1515995"/>
                  </a:lnTo>
                  <a:lnTo>
                    <a:pt x="0" y="1515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68017" t="-5753" r="-6439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92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8E9D6">
                <a:alpha val="49804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493043" y="547299"/>
            <a:ext cx="9081968" cy="9192401"/>
            <a:chOff x="0" y="0"/>
            <a:chExt cx="11394088" cy="115326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394059" cy="11532616"/>
            </a:xfrm>
            <a:custGeom>
              <a:avLst/>
              <a:gdLst/>
              <a:ahLst/>
              <a:cxnLst/>
              <a:rect r="r" b="b" t="t" l="l"/>
              <a:pathLst>
                <a:path h="11532616" w="11394059">
                  <a:moveTo>
                    <a:pt x="0" y="0"/>
                  </a:moveTo>
                  <a:lnTo>
                    <a:pt x="11394059" y="0"/>
                  </a:lnTo>
                  <a:lnTo>
                    <a:pt x="11394059" y="11532616"/>
                  </a:lnTo>
                  <a:lnTo>
                    <a:pt x="0" y="11532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08" t="0" r="-608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7307760" y="4018850"/>
            <a:ext cx="2570629" cy="2249301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3F4E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61938" y="1798638"/>
            <a:ext cx="7020125" cy="660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Svanurinn er </a:t>
            </a:r>
          </a:p>
          <a:p>
            <a:pPr algn="ctr">
              <a:lnSpc>
                <a:spcPts val="7800"/>
              </a:lnSpc>
            </a:pPr>
            <a:r>
              <a:rPr lang="en-US" sz="60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lífsferilsmerki</a:t>
            </a:r>
          </a:p>
          <a:p>
            <a:pPr algn="ctr">
              <a:lnSpc>
                <a:spcPts val="7800"/>
              </a:lnSpc>
            </a:pPr>
          </a:p>
          <a:p>
            <a:pPr algn="ctr">
              <a:lnSpc>
                <a:spcPts val="7150"/>
              </a:lnSpc>
            </a:pPr>
            <a:r>
              <a:rPr lang="en-US" sz="5500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þ</a:t>
            </a:r>
            <a:r>
              <a:rPr lang="en-US" sz="5500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að þýðir að kröfurnar taka á þáttum sem tengjast öllum lífsferlinum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39439" y="0"/>
            <a:ext cx="11548561" cy="10287000"/>
            <a:chOff x="0" y="0"/>
            <a:chExt cx="15398081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39808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5398082">
                  <a:moveTo>
                    <a:pt x="0" y="0"/>
                  </a:moveTo>
                  <a:lnTo>
                    <a:pt x="15398082" y="0"/>
                  </a:lnTo>
                  <a:lnTo>
                    <a:pt x="1539808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8E9D6">
                <a:alpha val="49804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305987" y="1381349"/>
            <a:ext cx="2302633" cy="2204782"/>
          </a:xfrm>
          <a:custGeom>
            <a:avLst/>
            <a:gdLst/>
            <a:ahLst/>
            <a:cxnLst/>
            <a:rect r="r" b="b" t="t" l="l"/>
            <a:pathLst>
              <a:path h="2204782" w="2302633">
                <a:moveTo>
                  <a:pt x="0" y="0"/>
                </a:moveTo>
                <a:lnTo>
                  <a:pt x="2302632" y="0"/>
                </a:lnTo>
                <a:lnTo>
                  <a:pt x="2302632" y="2204783"/>
                </a:lnTo>
                <a:lnTo>
                  <a:pt x="0" y="2204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61938" y="4441265"/>
            <a:ext cx="4790731" cy="487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Svanurinn leggur áherslu á:</a:t>
            </a:r>
          </a:p>
          <a:p>
            <a:pPr algn="ctr">
              <a:lnSpc>
                <a:spcPts val="7800"/>
              </a:lnSpc>
            </a:pPr>
          </a:p>
          <a:p>
            <a:pPr algn="ctr">
              <a:lnSpc>
                <a:spcPts val="715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8307594" y="1380172"/>
            <a:ext cx="8951706" cy="733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34"/>
              </a:lnSpc>
            </a:pPr>
          </a:p>
          <a:p>
            <a:pPr algn="l" marL="971550" indent="-485775" lvl="1">
              <a:lnSpc>
                <a:spcPts val="7334"/>
              </a:lnSpc>
              <a:buFont typeface="Arial"/>
              <a:buChar char="•"/>
            </a:pPr>
            <a:r>
              <a:rPr lang="en-US" sz="4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sk</a:t>
            </a:r>
            <a:r>
              <a:rPr lang="en-US" sz="4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aðleg efni</a:t>
            </a:r>
          </a:p>
          <a:p>
            <a:pPr algn="l" marL="971550" indent="-485775" lvl="1">
              <a:lnSpc>
                <a:spcPts val="7334"/>
              </a:lnSpc>
              <a:buFont typeface="Arial"/>
              <a:buChar char="•"/>
            </a:pPr>
            <a:r>
              <a:rPr lang="en-US" sz="4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orku- og loftslagsmál</a:t>
            </a:r>
          </a:p>
          <a:p>
            <a:pPr algn="l" marL="971550" indent="-485775" lvl="1">
              <a:lnSpc>
                <a:spcPts val="7334"/>
              </a:lnSpc>
              <a:buFont typeface="Arial"/>
              <a:buChar char="•"/>
            </a:pPr>
            <a:r>
              <a:rPr lang="en-US" sz="4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auðlindanýtingu</a:t>
            </a:r>
          </a:p>
          <a:p>
            <a:pPr algn="l" marL="971550" indent="-485775" lvl="1">
              <a:lnSpc>
                <a:spcPts val="7334"/>
              </a:lnSpc>
              <a:buFont typeface="Arial"/>
              <a:buChar char="•"/>
            </a:pPr>
            <a:r>
              <a:rPr lang="en-US" sz="4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hringrásarhagkerfið</a:t>
            </a:r>
          </a:p>
          <a:p>
            <a:pPr algn="l" marL="971550" indent="-485775" lvl="1">
              <a:lnSpc>
                <a:spcPts val="7334"/>
              </a:lnSpc>
              <a:buFont typeface="Arial"/>
              <a:buChar char="•"/>
            </a:pPr>
            <a:r>
              <a:rPr lang="en-US" sz="4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líffræðilegan fjölbreytileika</a:t>
            </a:r>
          </a:p>
          <a:p>
            <a:pPr algn="l" marL="971550" indent="-485775" lvl="1">
              <a:lnSpc>
                <a:spcPts val="7334"/>
              </a:lnSpc>
              <a:buFont typeface="Arial"/>
              <a:buChar char="•"/>
            </a:pPr>
            <a:r>
              <a:rPr lang="en-US" sz="4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gæði</a:t>
            </a:r>
          </a:p>
          <a:p>
            <a:pPr algn="l">
              <a:lnSpc>
                <a:spcPts val="7334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-5400000">
            <a:off x="5794816" y="4859357"/>
            <a:ext cx="2570629" cy="2249301"/>
            <a:chOff x="0" y="0"/>
            <a:chExt cx="812800" cy="711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3F4E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694" y="-3"/>
            <a:ext cx="18463167" cy="10287000"/>
            <a:chOff x="0" y="0"/>
            <a:chExt cx="24617556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1755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617556">
                  <a:moveTo>
                    <a:pt x="0" y="0"/>
                  </a:moveTo>
                  <a:lnTo>
                    <a:pt x="24617556" y="0"/>
                  </a:lnTo>
                  <a:lnTo>
                    <a:pt x="2461755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0752349" cy="10287000"/>
            <a:chOff x="0" y="0"/>
            <a:chExt cx="14336465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3364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4336464">
                  <a:moveTo>
                    <a:pt x="0" y="0"/>
                  </a:moveTo>
                  <a:lnTo>
                    <a:pt x="14336464" y="0"/>
                  </a:lnTo>
                  <a:lnTo>
                    <a:pt x="143364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8E9D6">
                <a:alpha val="49804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73645" y="3608601"/>
            <a:ext cx="7953855" cy="5166061"/>
            <a:chOff x="0" y="0"/>
            <a:chExt cx="10605140" cy="6888082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0"/>
              <a:ext cx="10605140" cy="5191090"/>
              <a:chOff x="0" y="0"/>
              <a:chExt cx="10605140" cy="5191090"/>
            </a:xfrm>
          </p:grpSpPr>
          <p:sp>
            <p:nvSpPr>
              <p:cNvPr name="Freeform 8" id="8" descr="A green and white logo  Description automatically generated"/>
              <p:cNvSpPr/>
              <p:nvPr/>
            </p:nvSpPr>
            <p:spPr>
              <a:xfrm flipH="false" flipV="false" rot="0">
                <a:off x="0" y="0"/>
                <a:ext cx="10605135" cy="5191125"/>
              </a:xfrm>
              <a:custGeom>
                <a:avLst/>
                <a:gdLst/>
                <a:ahLst/>
                <a:cxnLst/>
                <a:rect r="r" b="b" t="t" l="l"/>
                <a:pathLst>
                  <a:path h="5191125" w="10605135">
                    <a:moveTo>
                      <a:pt x="0" y="0"/>
                    </a:moveTo>
                    <a:lnTo>
                      <a:pt x="10605135" y="0"/>
                    </a:lnTo>
                    <a:lnTo>
                      <a:pt x="10605135" y="5191125"/>
                    </a:lnTo>
                    <a:lnTo>
                      <a:pt x="0" y="51911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04584" t="-89217" r="-101459" b="-162474"/>
                </a:stretch>
              </a:blip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2957802" y="5191090"/>
              <a:ext cx="4689536" cy="1696992"/>
              <a:chOff x="0" y="0"/>
              <a:chExt cx="4689536" cy="1696992"/>
            </a:xfrm>
          </p:grpSpPr>
          <p:sp>
            <p:nvSpPr>
              <p:cNvPr name="Freeform 10" id="10" descr="A green and white logo  Description automatically generated"/>
              <p:cNvSpPr/>
              <p:nvPr/>
            </p:nvSpPr>
            <p:spPr>
              <a:xfrm flipH="false" flipV="false" rot="0">
                <a:off x="0" y="0"/>
                <a:ext cx="4689475" cy="1696974"/>
              </a:xfrm>
              <a:custGeom>
                <a:avLst/>
                <a:gdLst/>
                <a:ahLst/>
                <a:cxnLst/>
                <a:rect r="r" b="b" t="t" l="l"/>
                <a:pathLst>
                  <a:path h="1696974" w="4689475">
                    <a:moveTo>
                      <a:pt x="0" y="0"/>
                    </a:moveTo>
                    <a:lnTo>
                      <a:pt x="4689475" y="0"/>
                    </a:lnTo>
                    <a:lnTo>
                      <a:pt x="4689475" y="1696974"/>
                    </a:lnTo>
                    <a:lnTo>
                      <a:pt x="0" y="16969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04585" t="-262798" r="-101462" b="-112932"/>
                </a:stretch>
              </a:blipFill>
            </p:spPr>
          </p:sp>
        </p:grpSp>
      </p:grpSp>
      <p:grpSp>
        <p:nvGrpSpPr>
          <p:cNvPr name="Group 11" id="11"/>
          <p:cNvGrpSpPr/>
          <p:nvPr/>
        </p:nvGrpSpPr>
        <p:grpSpPr>
          <a:xfrm rot="0">
            <a:off x="11165647" y="2404527"/>
            <a:ext cx="9467491" cy="5477939"/>
            <a:chOff x="0" y="0"/>
            <a:chExt cx="12623321" cy="7303919"/>
          </a:xfrm>
        </p:grpSpPr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2041022" y="3481241"/>
              <a:ext cx="3330230" cy="1460628"/>
              <a:chOff x="0" y="0"/>
              <a:chExt cx="3330230" cy="1460628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330194" cy="1460627"/>
              </a:xfrm>
              <a:custGeom>
                <a:avLst/>
                <a:gdLst/>
                <a:ahLst/>
                <a:cxnLst/>
                <a:rect r="r" b="b" t="t" l="l"/>
                <a:pathLst>
                  <a:path h="1460627" w="3330194">
                    <a:moveTo>
                      <a:pt x="0" y="0"/>
                    </a:moveTo>
                    <a:lnTo>
                      <a:pt x="3330194" y="0"/>
                    </a:lnTo>
                    <a:lnTo>
                      <a:pt x="3330194" y="1460627"/>
                    </a:lnTo>
                    <a:lnTo>
                      <a:pt x="0" y="14606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0" t="0" r="-1" b="0"/>
                </a:stretch>
              </a:blipFill>
            </p:spPr>
          </p:sp>
        </p:grpSp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0" y="1794629"/>
              <a:ext cx="2463338" cy="1510846"/>
              <a:chOff x="0" y="0"/>
              <a:chExt cx="2463338" cy="1510846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463292" cy="1510792"/>
              </a:xfrm>
              <a:custGeom>
                <a:avLst/>
                <a:gdLst/>
                <a:ahLst/>
                <a:cxnLst/>
                <a:rect r="r" b="b" t="t" l="l"/>
                <a:pathLst>
                  <a:path h="1510792" w="2463292">
                    <a:moveTo>
                      <a:pt x="0" y="0"/>
                    </a:moveTo>
                    <a:lnTo>
                      <a:pt x="2463292" y="0"/>
                    </a:lnTo>
                    <a:lnTo>
                      <a:pt x="2463292" y="1510792"/>
                    </a:lnTo>
                    <a:lnTo>
                      <a:pt x="0" y="15107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69" t="0" r="-71" b="-3"/>
                </a:stretch>
              </a:blipFill>
            </p:spPr>
          </p:sp>
        </p:grpSp>
        <p:grpSp>
          <p:nvGrpSpPr>
            <p:cNvPr name="Group 16" id="16"/>
            <p:cNvGrpSpPr>
              <a:grpSpLocks noChangeAspect="true"/>
            </p:cNvGrpSpPr>
            <p:nvPr/>
          </p:nvGrpSpPr>
          <p:grpSpPr>
            <a:xfrm rot="0">
              <a:off x="4396215" y="1013310"/>
              <a:ext cx="1950074" cy="1978418"/>
              <a:chOff x="0" y="0"/>
              <a:chExt cx="1950074" cy="1978418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50085" cy="1978406"/>
              </a:xfrm>
              <a:custGeom>
                <a:avLst/>
                <a:gdLst/>
                <a:ahLst/>
                <a:cxnLst/>
                <a:rect r="r" b="b" t="t" l="l"/>
                <a:pathLst>
                  <a:path h="1978406" w="1950085">
                    <a:moveTo>
                      <a:pt x="0" y="0"/>
                    </a:moveTo>
                    <a:lnTo>
                      <a:pt x="1950085" y="0"/>
                    </a:lnTo>
                    <a:lnTo>
                      <a:pt x="1950085" y="1978406"/>
                    </a:lnTo>
                    <a:lnTo>
                      <a:pt x="0" y="19784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0" b="0"/>
                </a:stretch>
              </a:blipFill>
            </p:spPr>
          </p:sp>
        </p:grp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-633933">
              <a:off x="6238259" y="2988094"/>
              <a:ext cx="1950074" cy="1790168"/>
              <a:chOff x="0" y="0"/>
              <a:chExt cx="1950074" cy="1790168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50085" cy="1790192"/>
              </a:xfrm>
              <a:custGeom>
                <a:avLst/>
                <a:gdLst/>
                <a:ahLst/>
                <a:cxnLst/>
                <a:rect r="r" b="b" t="t" l="l"/>
                <a:pathLst>
                  <a:path h="1790192" w="1950085">
                    <a:moveTo>
                      <a:pt x="0" y="0"/>
                    </a:moveTo>
                    <a:lnTo>
                      <a:pt x="1950085" y="0"/>
                    </a:lnTo>
                    <a:lnTo>
                      <a:pt x="1950085" y="1790192"/>
                    </a:lnTo>
                    <a:lnTo>
                      <a:pt x="0" y="17901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1"/>
                </a:stretch>
              </a:blip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-646663">
              <a:off x="1051295" y="539812"/>
              <a:ext cx="6233335" cy="4875554"/>
            </a:xfrm>
            <a:custGeom>
              <a:avLst/>
              <a:gdLst/>
              <a:ahLst/>
              <a:cxnLst/>
              <a:rect r="r" b="b" t="t" l="l"/>
              <a:pathLst>
                <a:path h="4875554" w="6233335">
                  <a:moveTo>
                    <a:pt x="0" y="0"/>
                  </a:moveTo>
                  <a:lnTo>
                    <a:pt x="6233335" y="0"/>
                  </a:lnTo>
                  <a:lnTo>
                    <a:pt x="6233335" y="4875555"/>
                  </a:lnTo>
                  <a:lnTo>
                    <a:pt x="0" y="4875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539" r="0" b="-1539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69257" y="6421904"/>
              <a:ext cx="12554063" cy="8820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60095" indent="-380048" lvl="1">
                <a:lnSpc>
                  <a:spcPts val="5250"/>
                </a:lnSpc>
              </a:pPr>
              <a:r>
                <a:rPr lang="en-US" sz="4200">
                  <a:solidFill>
                    <a:srgbClr val="1E5A2F"/>
                  </a:solidFill>
                  <a:latin typeface="Core Sans A Bold"/>
                  <a:ea typeface="Core Sans A Bold"/>
                  <a:cs typeface="Core Sans A Bold"/>
                  <a:sym typeface="Core Sans A Bold"/>
                </a:rPr>
                <a:t>enginn </a:t>
              </a:r>
              <a:r>
                <a:rPr lang="en-US" sz="4200">
                  <a:solidFill>
                    <a:srgbClr val="1E5A2F"/>
                  </a:solidFill>
                  <a:latin typeface="Core Sans A"/>
                  <a:ea typeface="Core Sans A"/>
                  <a:cs typeface="Core Sans A"/>
                  <a:sym typeface="Core Sans A"/>
                </a:rPr>
                <a:t>grænþvottur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668809" y="1203185"/>
            <a:ext cx="7563528" cy="18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0"/>
              </a:lnSpc>
            </a:pPr>
            <a:r>
              <a:rPr lang="en-US" sz="5561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Sv</a:t>
            </a:r>
            <a:r>
              <a:rPr lang="en-US" sz="5561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ansvottun er áreiðanleg vottun </a:t>
            </a:r>
          </a:p>
        </p:txBody>
      </p:sp>
      <p:grpSp>
        <p:nvGrpSpPr>
          <p:cNvPr name="Group 23" id="23"/>
          <p:cNvGrpSpPr/>
          <p:nvPr/>
        </p:nvGrpSpPr>
        <p:grpSpPr>
          <a:xfrm rot="5400000">
            <a:off x="9062225" y="4576198"/>
            <a:ext cx="2570629" cy="2249301"/>
            <a:chOff x="0" y="0"/>
            <a:chExt cx="812800" cy="7112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3F4E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83102" y="681398"/>
            <a:ext cx="2578969" cy="2469376"/>
          </a:xfrm>
          <a:custGeom>
            <a:avLst/>
            <a:gdLst/>
            <a:ahLst/>
            <a:cxnLst/>
            <a:rect r="r" b="b" t="t" l="l"/>
            <a:pathLst>
              <a:path h="2469376" w="2578969">
                <a:moveTo>
                  <a:pt x="0" y="0"/>
                </a:moveTo>
                <a:lnTo>
                  <a:pt x="2578969" y="0"/>
                </a:lnTo>
                <a:lnTo>
                  <a:pt x="2578969" y="2469376"/>
                </a:lnTo>
                <a:lnTo>
                  <a:pt x="0" y="2469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25934" y="6826682"/>
            <a:ext cx="4626132" cy="191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3175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segja </a:t>
            </a:r>
            <a:r>
              <a:rPr lang="en-US" sz="3175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Svaninn</a:t>
            </a:r>
            <a:r>
              <a:rPr lang="en-US" sz="3175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 gera þeim </a:t>
            </a:r>
            <a:r>
              <a:rPr lang="en-US" sz="3175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auðveldara</a:t>
            </a:r>
            <a:r>
              <a:rPr lang="en-US" sz="3175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 </a:t>
            </a:r>
          </a:p>
          <a:p>
            <a:pPr algn="ctr">
              <a:lnSpc>
                <a:spcPts val="3810"/>
              </a:lnSpc>
            </a:pPr>
            <a:r>
              <a:rPr lang="en-US" sz="3175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fyrir að velja </a:t>
            </a:r>
            <a:r>
              <a:rPr lang="en-US" sz="3175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umhverfisvænna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643852" y="6725252"/>
            <a:ext cx="5000295" cy="2388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3175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treysta því að </a:t>
            </a:r>
            <a:r>
              <a:rPr lang="en-US" sz="3175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Svansvottuð vara/þjónusta </a:t>
            </a:r>
            <a:r>
              <a:rPr lang="en-US" sz="3175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sé </a:t>
            </a:r>
          </a:p>
          <a:p>
            <a:pPr algn="ctr">
              <a:lnSpc>
                <a:spcPts val="3810"/>
              </a:lnSpc>
            </a:pPr>
            <a:r>
              <a:rPr lang="en-US" sz="3175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góður kostur fyrir umhverfið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49924" y="6971712"/>
            <a:ext cx="2996006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0"/>
              </a:lnSpc>
            </a:pPr>
            <a:r>
              <a:rPr lang="en-US" sz="3475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Íslendinga þekkja Svansmerkið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646240" y="3597763"/>
            <a:ext cx="10995521" cy="1356114"/>
          </a:xfrm>
          <a:custGeom>
            <a:avLst/>
            <a:gdLst/>
            <a:ahLst/>
            <a:cxnLst/>
            <a:rect r="r" b="b" t="t" l="l"/>
            <a:pathLst>
              <a:path h="1356114" w="10995521">
                <a:moveTo>
                  <a:pt x="0" y="0"/>
                </a:moveTo>
                <a:lnTo>
                  <a:pt x="10995520" y="0"/>
                </a:lnTo>
                <a:lnTo>
                  <a:pt x="10995520" y="1356114"/>
                </a:lnTo>
                <a:lnTo>
                  <a:pt x="0" y="13561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14715338" y="4140459"/>
            <a:ext cx="20165" cy="246831"/>
          </a:xfrm>
          <a:prstGeom prst="line">
            <a:avLst/>
          </a:prstGeom>
          <a:ln cap="rnd" w="9525">
            <a:solidFill>
              <a:srgbClr val="C3D3E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3272102" y="4140459"/>
            <a:ext cx="2333798" cy="233379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E6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681028" y="4140459"/>
            <a:ext cx="2333798" cy="233379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E6D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977101" y="4140518"/>
            <a:ext cx="2333798" cy="233379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E6D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327027" y="4743860"/>
            <a:ext cx="2135045" cy="110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7197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80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08779" y="4743860"/>
            <a:ext cx="2253447" cy="110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7197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77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082212" y="4743860"/>
            <a:ext cx="2034472" cy="110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7197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95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039481" y="9967527"/>
            <a:ext cx="10194501" cy="202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90"/>
              </a:lnSpc>
            </a:pPr>
            <a:r>
              <a:rPr lang="en-US" sz="13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Norræn neytendakönnun 2024, framkvæmd af Opinion fyrir hönd Svansins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201307" y="4854920"/>
            <a:ext cx="91537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7"/>
              </a:lnSpc>
            </a:pPr>
            <a:r>
              <a:rPr lang="en-US" sz="5697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%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468405" y="4854979"/>
            <a:ext cx="91537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7"/>
              </a:lnSpc>
            </a:pPr>
            <a:r>
              <a:rPr lang="en-US" sz="5697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%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735502" y="4854920"/>
            <a:ext cx="91537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7"/>
              </a:lnSpc>
            </a:pPr>
            <a:r>
              <a:rPr lang="en-US" sz="5697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%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92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8E9D6">
                <a:alpha val="4980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7307760" y="4018850"/>
            <a:ext cx="2570629" cy="2249301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3F4E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61938" y="2812490"/>
            <a:ext cx="7020125" cy="361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5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Svanurinn er me</a:t>
            </a:r>
            <a:r>
              <a:rPr lang="en-US" sz="5500">
                <a:solidFill>
                  <a:srgbClr val="1E5A2F"/>
                </a:solidFill>
                <a:latin typeface="Core Sans NR 65 Bold"/>
                <a:ea typeface="Core Sans NR 65 Bold"/>
                <a:cs typeface="Core Sans NR 65 Bold"/>
                <a:sym typeface="Core Sans NR 65 Bold"/>
              </a:rPr>
              <a:t>ðal ströngustu umhverfismerkja heims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09845" y="1776989"/>
            <a:ext cx="5974232" cy="628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50"/>
              </a:lnSpc>
            </a:pPr>
            <a:r>
              <a:rPr lang="en-US" sz="5000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Kröfur settar af   </a:t>
            </a:r>
            <a:r>
              <a:rPr lang="en-US" sz="5000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sérfræðingum</a:t>
            </a:r>
          </a:p>
          <a:p>
            <a:pPr algn="l">
              <a:lnSpc>
                <a:spcPts val="8350"/>
              </a:lnSpc>
            </a:pPr>
          </a:p>
          <a:p>
            <a:pPr algn="l">
              <a:lnSpc>
                <a:spcPts val="8350"/>
              </a:lnSpc>
            </a:pPr>
            <a:r>
              <a:rPr lang="en-US" sz="5000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Regluleg </a:t>
            </a:r>
            <a:r>
              <a:rPr lang="en-US" sz="5000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eftirfylgni</a:t>
            </a:r>
          </a:p>
          <a:p>
            <a:pPr algn="l">
              <a:lnSpc>
                <a:spcPts val="8350"/>
              </a:lnSpc>
            </a:pPr>
          </a:p>
          <a:p>
            <a:pPr algn="l">
              <a:lnSpc>
                <a:spcPts val="8350"/>
              </a:lnSpc>
            </a:pPr>
            <a:r>
              <a:rPr lang="en-US" sz="5000">
                <a:solidFill>
                  <a:srgbClr val="1E5A2F"/>
                </a:solidFill>
                <a:latin typeface="Core Sans A"/>
                <a:ea typeface="Core Sans A"/>
                <a:cs typeface="Core Sans A"/>
                <a:sym typeface="Core Sans A"/>
              </a:rPr>
              <a:t>Krafa um </a:t>
            </a:r>
            <a:r>
              <a:rPr lang="en-US" sz="5000">
                <a:solidFill>
                  <a:srgbClr val="1E5A2F"/>
                </a:solidFill>
                <a:latin typeface="Core Sans A Bold"/>
                <a:ea typeface="Core Sans A Bold"/>
                <a:cs typeface="Core Sans A Bold"/>
                <a:sym typeface="Core Sans A Bold"/>
              </a:rPr>
              <a:t>bætingu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420684" y="7053518"/>
            <a:ext cx="2302633" cy="2204782"/>
          </a:xfrm>
          <a:custGeom>
            <a:avLst/>
            <a:gdLst/>
            <a:ahLst/>
            <a:cxnLst/>
            <a:rect r="r" b="b" t="t" l="l"/>
            <a:pathLst>
              <a:path h="2204782" w="2302633">
                <a:moveTo>
                  <a:pt x="0" y="0"/>
                </a:moveTo>
                <a:lnTo>
                  <a:pt x="2302632" y="0"/>
                </a:lnTo>
                <a:lnTo>
                  <a:pt x="2302632" y="2204782"/>
                </a:lnTo>
                <a:lnTo>
                  <a:pt x="0" y="2204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DAGylkVBuAU</dc:identifier>
  <dcterms:modified xsi:type="dcterms:W3CDTF">2011-08-01T06:04:30Z</dcterms:modified>
  <cp:revision>1</cp:revision>
  <dc:title>Svansdagar_Kynning-2025</dc:title>
</cp:coreProperties>
</file>